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7" r:id="rId2"/>
    <p:sldId id="272" r:id="rId3"/>
    <p:sldId id="259" r:id="rId4"/>
    <p:sldId id="268" r:id="rId5"/>
    <p:sldId id="269" r:id="rId6"/>
    <p:sldId id="267" r:id="rId7"/>
    <p:sldId id="270" r:id="rId8"/>
    <p:sldId id="271" r:id="rId9"/>
    <p:sldId id="273" r:id="rId10"/>
    <p:sldId id="262" r:id="rId11"/>
    <p:sldId id="276" r:id="rId12"/>
    <p:sldId id="274" r:id="rId13"/>
    <p:sldId id="265" r:id="rId14"/>
    <p:sldId id="278" r:id="rId15"/>
    <p:sldId id="279" r:id="rId16"/>
    <p:sldId id="280" r:id="rId17"/>
    <p:sldId id="266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Libre Baskerville" panose="02000000000000000000" pitchFamily="2" charset="0"/>
      <p:regular r:id="rId22"/>
      <p:bold r:id="rId23"/>
      <p:italic r:id="rId24"/>
    </p:embeddedFont>
    <p:embeddedFont>
      <p:font typeface="Spoqa Han Sans Neo Light" panose="020B0300000000000000" charset="-127"/>
      <p:regular r:id="rId25"/>
    </p:embeddedFont>
    <p:embeddedFont>
      <p:font typeface="Spoqa Han Sans Neo Regular" panose="020B0500000000000000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E3E3E3"/>
    <a:srgbClr val="515151"/>
    <a:srgbClr val="E3A29C"/>
    <a:srgbClr val="A49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5" autoAdjust="0"/>
    <p:restoredTop sz="91618" autoAdjust="0"/>
  </p:normalViewPr>
  <p:slideViewPr>
    <p:cSldViewPr snapToGrid="0" showGuides="1">
      <p:cViewPr varScale="1">
        <p:scale>
          <a:sx n="102" d="100"/>
          <a:sy n="102" d="100"/>
        </p:scale>
        <p:origin x="105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FF155-6A68-4F2A-985D-D17A9BD44932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657E6-072A-417B-97D4-8869F08DE8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880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발표자 </a:t>
            </a:r>
            <a:r>
              <a:rPr lang="ko-KR" altLang="en-US" dirty="0" err="1" smtClean="0"/>
              <a:t>소다미입니다</a:t>
            </a:r>
            <a:r>
              <a:rPr lang="en-US" altLang="ko-KR" dirty="0" smtClean="0"/>
              <a:t>. </a:t>
            </a:r>
            <a:r>
              <a:rPr lang="ko-KR" altLang="en-US" smtClean="0"/>
              <a:t>오늘 프로젝트 발표 주제는 </a:t>
            </a:r>
            <a:r>
              <a:rPr lang="ko-KR" altLang="en-US" dirty="0" smtClean="0"/>
              <a:t>기존 오호라 페이지를 </a:t>
            </a:r>
            <a:r>
              <a:rPr lang="ko-KR" altLang="en-US" dirty="0" err="1" smtClean="0"/>
              <a:t>리뉴얼했습니다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657E6-072A-417B-97D4-8869F08DE82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368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발표는 기존 사이트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웹사이트 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구현 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향후 계획 순으로 준비했습니다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657E6-072A-417B-97D4-8869F08DE8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508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657E6-072A-417B-97D4-8869F08DE82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554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657E6-072A-417B-97D4-8869F08DE82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55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657E6-072A-417B-97D4-8869F08DE82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917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657E6-072A-417B-97D4-8869F08DE82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359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07BE-88ED-48B8-A573-862D5530804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ACF5-AEF6-4CD2-A02B-44F3DA641E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840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07BE-88ED-48B8-A573-862D5530804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ACF5-AEF6-4CD2-A02B-44F3DA641E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170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07BE-88ED-48B8-A573-862D5530804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ACF5-AEF6-4CD2-A02B-44F3DA641E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652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07BE-88ED-48B8-A573-862D5530804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ACF5-AEF6-4CD2-A02B-44F3DA641E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448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07BE-88ED-48B8-A573-862D5530804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ACF5-AEF6-4CD2-A02B-44F3DA641E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833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07BE-88ED-48B8-A573-862D5530804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ACF5-AEF6-4CD2-A02B-44F3DA641E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06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07BE-88ED-48B8-A573-862D5530804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ACF5-AEF6-4CD2-A02B-44F3DA641E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218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07BE-88ED-48B8-A573-862D5530804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ACF5-AEF6-4CD2-A02B-44F3DA641E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74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07BE-88ED-48B8-A573-862D5530804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ACF5-AEF6-4CD2-A02B-44F3DA641E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1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07BE-88ED-48B8-A573-862D5530804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ACF5-AEF6-4CD2-A02B-44F3DA641E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36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EC4141-B17A-505B-B6B1-AF2BD33B7CB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A49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109837-A683-5A95-262E-D3365018C31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3A2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60282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rgbClr val="515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EC4141-B17A-505B-B6B1-AF2BD33B7CB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A49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109837-A683-5A95-262E-D3365018C31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3A2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F09353-D4AF-370A-025B-1037BF473316}"/>
              </a:ext>
            </a:extLst>
          </p:cNvPr>
          <p:cNvSpPr/>
          <p:nvPr userDrawn="1"/>
        </p:nvSpPr>
        <p:spPr>
          <a:xfrm>
            <a:off x="467591" y="443346"/>
            <a:ext cx="11256818" cy="59713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sx="101000" sy="101000" algn="ctr" rotWithShape="0">
              <a:srgbClr val="515151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A1AF2B-C9E8-FAC3-26F6-FA0DDAB4A5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36" y="139816"/>
            <a:ext cx="613927" cy="163714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A32D475-7C70-AA91-EC5A-372FBC6E6525}"/>
              </a:ext>
            </a:extLst>
          </p:cNvPr>
          <p:cNvCxnSpPr>
            <a:cxnSpLocks/>
          </p:cNvCxnSpPr>
          <p:nvPr userDrawn="1"/>
        </p:nvCxnSpPr>
        <p:spPr>
          <a:xfrm>
            <a:off x="1215955" y="1288473"/>
            <a:ext cx="9760091" cy="0"/>
          </a:xfrm>
          <a:prstGeom prst="line">
            <a:avLst/>
          </a:prstGeom>
          <a:ln w="12700">
            <a:solidFill>
              <a:srgbClr val="E3E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815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bg>
      <p:bgPr>
        <a:solidFill>
          <a:srgbClr val="515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EC4141-B17A-505B-B6B1-AF2BD33B7CB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A49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109837-A683-5A95-262E-D3365018C31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3A2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F09353-D4AF-370A-025B-1037BF473316}"/>
              </a:ext>
            </a:extLst>
          </p:cNvPr>
          <p:cNvSpPr/>
          <p:nvPr userDrawn="1"/>
        </p:nvSpPr>
        <p:spPr>
          <a:xfrm>
            <a:off x="467591" y="443346"/>
            <a:ext cx="11256818" cy="59713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sx="101000" sy="101000" algn="ctr" rotWithShape="0">
              <a:srgbClr val="515151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A1AF2B-C9E8-FAC3-26F6-FA0DDAB4A5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35" y="139816"/>
            <a:ext cx="613929" cy="16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371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407BE-88ED-48B8-A573-862D5530804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4ACF5-AEF6-4CD2-A02B-44F3DA641E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082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B361C31-EEE4-59A7-27E1-2798211FC0EF}"/>
              </a:ext>
            </a:extLst>
          </p:cNvPr>
          <p:cNvGrpSpPr/>
          <p:nvPr/>
        </p:nvGrpSpPr>
        <p:grpSpPr>
          <a:xfrm>
            <a:off x="3048000" y="2673927"/>
            <a:ext cx="6096000" cy="1496291"/>
            <a:chOff x="3048000" y="2873792"/>
            <a:chExt cx="6096000" cy="149629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EA92C8-51A3-39E6-9164-73EE01AB4E0F}"/>
                </a:ext>
              </a:extLst>
            </p:cNvPr>
            <p:cNvSpPr txBox="1"/>
            <p:nvPr/>
          </p:nvSpPr>
          <p:spPr>
            <a:xfrm>
              <a:off x="3048000" y="2873792"/>
              <a:ext cx="6096000" cy="110799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65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Libre Baskerville" panose="02000000000000000000" pitchFamily="2" charset="0"/>
                  <a:ea typeface="Hiragino Kaku Gothic StdN W8" panose="020B0800000000000000" pitchFamily="34" charset="-128"/>
                  <a:cs typeface="Didot" panose="02000503000000020003" pitchFamily="2" charset="-79"/>
                </a:rPr>
                <a:t>o</a:t>
              </a:r>
              <a:r>
                <a:rPr lang="en-US" altLang="ko-KR" sz="65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A496AB"/>
                  </a:solidFill>
                  <a:latin typeface="Libre Baskerville" panose="02000000000000000000" pitchFamily="2" charset="0"/>
                  <a:ea typeface="Hiragino Kaku Gothic StdN W8" panose="020B0800000000000000" pitchFamily="34" charset="-128"/>
                  <a:cs typeface="Didot" panose="02000503000000020003" pitchFamily="2" charset="-79"/>
                </a:rPr>
                <a:t>h</a:t>
              </a:r>
              <a:r>
                <a:rPr lang="en-US" altLang="ko-KR" sz="65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Libre Baskerville" panose="02000000000000000000" pitchFamily="2" charset="0"/>
                  <a:ea typeface="Hiragino Kaku Gothic StdN W8" panose="020B0800000000000000" pitchFamily="34" charset="-128"/>
                  <a:cs typeface="Didot" panose="02000503000000020003" pitchFamily="2" charset="-79"/>
                </a:rPr>
                <a:t>or</a:t>
              </a:r>
              <a:r>
                <a:rPr lang="en-US" altLang="ko-KR" sz="65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3A29C"/>
                  </a:solidFill>
                  <a:latin typeface="Libre Baskerville" panose="02000000000000000000" pitchFamily="2" charset="0"/>
                  <a:ea typeface="Hiragino Kaku Gothic StdN W8" panose="020B0800000000000000" pitchFamily="34" charset="-128"/>
                  <a:cs typeface="Didot" panose="02000503000000020003" pitchFamily="2" charset="-79"/>
                </a:rPr>
                <a:t>a</a:t>
              </a:r>
              <a:endParaRPr lang="ko-Kore-KR" altLang="en-US" sz="6500" b="1" dirty="0">
                <a:solidFill>
                  <a:srgbClr val="E3A29C"/>
                </a:solidFill>
                <a:latin typeface="Libre Baskerville" panose="020000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B067BA-27A6-3D18-4977-34150E699C67}"/>
                </a:ext>
              </a:extLst>
            </p:cNvPr>
            <p:cNvSpPr txBox="1"/>
            <p:nvPr/>
          </p:nvSpPr>
          <p:spPr>
            <a:xfrm>
              <a:off x="3048000" y="381097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Light" panose="020B0300000000000000" pitchFamily="34" charset="-128"/>
                  <a:ea typeface="Spoqa Han Sans Neo Light" panose="020B0300000000000000" pitchFamily="34" charset="-128"/>
                  <a:cs typeface="+mj-cs"/>
                </a:rPr>
                <a:t>1</a:t>
              </a:r>
              <a:r>
                <a:rPr lang="en-US" altLang="ko-KR" baseline="30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Light" panose="020B0300000000000000" pitchFamily="34" charset="-128"/>
                  <a:ea typeface="Spoqa Han Sans Neo Light" panose="020B0300000000000000" pitchFamily="34" charset="-128"/>
                  <a:cs typeface="+mj-cs"/>
                </a:rPr>
                <a:t>st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Light" panose="020B0300000000000000" pitchFamily="34" charset="-128"/>
                  <a:ea typeface="Spoqa Han Sans Neo Light" panose="020B0300000000000000" pitchFamily="34" charset="-128"/>
                  <a:cs typeface="+mj-cs"/>
                </a:rPr>
                <a:t>Project.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Light" panose="020B0300000000000000" pitchFamily="34" charset="-128"/>
                  <a:ea typeface="Spoqa Han Sans Neo Light" panose="020B0300000000000000" pitchFamily="34" charset="-128"/>
                  <a:cs typeface="+mj-cs"/>
                </a:rPr>
                <a:t> 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Light" panose="020B0300000000000000" pitchFamily="34" charset="-128"/>
                  <a:ea typeface="Spoqa Han Sans Neo Light" panose="020B0300000000000000" pitchFamily="34" charset="-128"/>
                  <a:cs typeface="+mj-cs"/>
                </a:rPr>
                <a:t>Web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Light" panose="020B0300000000000000" pitchFamily="34" charset="-128"/>
                  <a:ea typeface="Spoqa Han Sans Neo Light" panose="020B0300000000000000" pitchFamily="34" charset="-128"/>
                  <a:cs typeface="+mj-cs"/>
                </a:rPr>
                <a:t> </a:t>
              </a: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Light" panose="020B0300000000000000" pitchFamily="34" charset="-128"/>
                  <a:ea typeface="Spoqa Han Sans Neo Light" panose="020B0300000000000000" pitchFamily="34" charset="-128"/>
                  <a:cs typeface="+mj-cs"/>
                </a:rPr>
                <a:t>Site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Light" panose="020B0300000000000000" pitchFamily="34" charset="-128"/>
                <a:ea typeface="Spoqa Han Sans Neo Light" panose="020B0300000000000000" pitchFamily="34" charset="-128"/>
                <a:cs typeface="+mj-cs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4504EF8B-3540-0D8B-0D55-7E352BB405E3}"/>
                </a:ext>
              </a:extLst>
            </p:cNvPr>
            <p:cNvCxnSpPr>
              <a:cxnSpLocks/>
            </p:cNvCxnSpPr>
            <p:nvPr/>
          </p:nvCxnSpPr>
          <p:spPr>
            <a:xfrm>
              <a:off x="4656000" y="2887647"/>
              <a:ext cx="2880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287161C4-EA2A-2E93-9AC1-F00528E77EF3}"/>
                </a:ext>
              </a:extLst>
            </p:cNvPr>
            <p:cNvCxnSpPr>
              <a:cxnSpLocks/>
            </p:cNvCxnSpPr>
            <p:nvPr/>
          </p:nvCxnSpPr>
          <p:spPr>
            <a:xfrm>
              <a:off x="4656000" y="4370083"/>
              <a:ext cx="2880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84E501-D427-A27B-9B66-5A8AD862F092}"/>
              </a:ext>
            </a:extLst>
          </p:cNvPr>
          <p:cNvSpPr txBox="1"/>
          <p:nvPr/>
        </p:nvSpPr>
        <p:spPr>
          <a:xfrm>
            <a:off x="152399" y="161331"/>
            <a:ext cx="1440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ko-KR" altLang="en-US" sz="1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Light" panose="020B0300000000000000" pitchFamily="34" charset="-128"/>
                <a:ea typeface="Spoqa Han Sans Neo Light" panose="020B0300000000000000" pitchFamily="34" charset="-128"/>
                <a:cs typeface="+mj-cs"/>
              </a:rPr>
              <a:t>프론트엔드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Light" panose="020B0300000000000000" pitchFamily="34" charset="-128"/>
                <a:ea typeface="Spoqa Han Sans Neo Light" panose="020B0300000000000000" pitchFamily="34" charset="-128"/>
                <a:cs typeface="+mj-cs"/>
              </a:rPr>
              <a:t> </a:t>
            </a:r>
            <a:r>
              <a:rPr lang="ko-KR" altLang="en-US" sz="1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Light" panose="020B0300000000000000" pitchFamily="34" charset="-128"/>
                <a:ea typeface="Spoqa Han Sans Neo Light" panose="020B0300000000000000" pitchFamily="34" charset="-128"/>
                <a:cs typeface="+mj-cs"/>
              </a:rPr>
              <a:t>웹개발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Spoqa Han Sans Neo Light" panose="020B0300000000000000" pitchFamily="34" charset="-128"/>
              <a:ea typeface="Spoqa Han Sans Neo Light" panose="020B0300000000000000" pitchFamily="34" charset="-128"/>
              <a:cs typeface="+mj-cs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Light" panose="020B0300000000000000" pitchFamily="34" charset="-128"/>
                <a:ea typeface="Spoqa Han Sans Neo Light" panose="020B0300000000000000" pitchFamily="34" charset="-128"/>
                <a:cs typeface="+mj-cs"/>
              </a:rPr>
              <a:t>포트폴리오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Spoqa Han Sans Neo Light" panose="020B0300000000000000" pitchFamily="34" charset="-128"/>
              <a:ea typeface="Spoqa Han Sans Neo Light" panose="020B0300000000000000" pitchFamily="34" charset="-128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5D6BF-7617-923B-4B23-82F6925E46B0}"/>
              </a:ext>
            </a:extLst>
          </p:cNvPr>
          <p:cNvSpPr txBox="1"/>
          <p:nvPr/>
        </p:nvSpPr>
        <p:spPr>
          <a:xfrm>
            <a:off x="10612581" y="6419670"/>
            <a:ext cx="14408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Light" panose="020B0300000000000000" pitchFamily="34" charset="-128"/>
                <a:ea typeface="Spoqa Han Sans Neo Light" panose="020B0300000000000000" pitchFamily="34" charset="-128"/>
                <a:cs typeface="+mj-cs"/>
              </a:rPr>
              <a:t>소다미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Spoqa Han Sans Neo Light" panose="020B0300000000000000" pitchFamily="34" charset="-128"/>
              <a:ea typeface="Spoqa Han Sans Neo Light" panose="020B0300000000000000" pitchFamily="34" charset="-128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BC7392-C635-C9BB-5EAB-6C51A64FCD1D}"/>
              </a:ext>
            </a:extLst>
          </p:cNvPr>
          <p:cNvSpPr txBox="1"/>
          <p:nvPr/>
        </p:nvSpPr>
        <p:spPr>
          <a:xfrm>
            <a:off x="5375563" y="4221492"/>
            <a:ext cx="1440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Light" panose="020B0300000000000000" pitchFamily="34" charset="-128"/>
                <a:ea typeface="Spoqa Han Sans Neo Light" panose="020B0300000000000000" pitchFamily="34" charset="-128"/>
                <a:cs typeface="+mj-cs"/>
              </a:rPr>
              <a:t>2023.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Light" panose="020B0300000000000000" pitchFamily="34" charset="-128"/>
                <a:ea typeface="Spoqa Han Sans Neo Light" panose="020B0300000000000000" pitchFamily="34" charset="-128"/>
                <a:cs typeface="+mj-cs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Light" panose="020B0300000000000000" pitchFamily="34" charset="-128"/>
                <a:ea typeface="Spoqa Han Sans Neo Light" panose="020B0300000000000000" pitchFamily="34" charset="-128"/>
                <a:cs typeface="+mj-cs"/>
              </a:rPr>
              <a:t>04.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Light" panose="020B0300000000000000" pitchFamily="34" charset="-128"/>
                <a:ea typeface="Spoqa Han Sans Neo Light" panose="020B0300000000000000" pitchFamily="34" charset="-128"/>
                <a:cs typeface="+mj-cs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Light" panose="020B0300000000000000" pitchFamily="34" charset="-128"/>
                <a:ea typeface="Spoqa Han Sans Neo Light" panose="020B0300000000000000" pitchFamily="34" charset="-128"/>
                <a:cs typeface="+mj-cs"/>
              </a:rPr>
              <a:t>04.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Spoqa Han Sans Neo Light" panose="020B0300000000000000" pitchFamily="34" charset="-128"/>
              <a:ea typeface="Spoqa Han Sans Neo Light" panose="020B03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030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1215955" y="670767"/>
            <a:ext cx="97600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ko-KR" altLang="en-US" sz="25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구현 </a:t>
            </a:r>
            <a:r>
              <a:rPr lang="ko-KR" altLang="en-US" sz="2500" b="0" i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내용 </a:t>
            </a:r>
            <a:r>
              <a:rPr lang="en-US" altLang="ko-KR" sz="2500" b="0" i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- </a:t>
            </a:r>
            <a:r>
              <a:rPr lang="ko-KR" altLang="en-US" sz="2500" b="0" i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메인</a:t>
            </a:r>
            <a:endParaRPr lang="ko-KR" altLang="en-US" sz="2500" b="0" i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6096000" y="1482571"/>
            <a:ext cx="56261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[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상단 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]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  <a:p>
            <a:pPr marL="266700" indent="-2667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t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op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영역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: fixed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-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로고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,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햄버거 버튼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, </a:t>
            </a:r>
            <a:r>
              <a:rPr lang="en-US" altLang="ko-KR" sz="15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gnb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메뉴 고정</a:t>
            </a: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  <a:p>
            <a:pPr marL="177800" indent="-1778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  <a:p>
            <a:pPr marL="266700" indent="-2667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햄버거 버튼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: click, toggle, class ‘on’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추가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/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제거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-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햄버거 버튼 클릭 시 내부 메뉴 열림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-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햄버거 버튼 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-&gt;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 닫기 버튼으로 변경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-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닫기 버튼 클릭 시 내부 메뉴 닫힘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  <a:p>
            <a:pPr marL="266700" indent="-2667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ko-KR" sz="15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gnb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메뉴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: hover, underline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- </a:t>
            </a:r>
            <a:r>
              <a:rPr lang="en-US" altLang="ko-KR" sz="15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gnb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 li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메뉴에 마우스 오버 시 해당 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li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에 밑줄 표시</a:t>
            </a: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64214"/>
          <a:stretch/>
        </p:blipFill>
        <p:spPr>
          <a:xfrm>
            <a:off x="1215955" y="1482571"/>
            <a:ext cx="2781843" cy="2276793"/>
          </a:xfrm>
          <a:prstGeom prst="rect">
            <a:avLst/>
          </a:prstGeom>
          <a:ln>
            <a:solidFill>
              <a:srgbClr val="E3E3E3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56045"/>
          <a:stretch/>
        </p:blipFill>
        <p:spPr>
          <a:xfrm>
            <a:off x="2289377" y="3662314"/>
            <a:ext cx="3416842" cy="2276793"/>
          </a:xfrm>
          <a:prstGeom prst="rect">
            <a:avLst/>
          </a:prstGeom>
          <a:ln>
            <a:solidFill>
              <a:srgbClr val="E3E3E3"/>
            </a:solidFill>
          </a:ln>
        </p:spPr>
      </p:pic>
    </p:spTree>
    <p:extLst>
      <p:ext uri="{BB962C8B-B14F-4D97-AF65-F5344CB8AC3E}">
        <p14:creationId xmlns:p14="http://schemas.microsoft.com/office/powerpoint/2010/main" val="2732602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1215955" y="670767"/>
            <a:ext cx="97600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ko-KR" altLang="en-US" sz="25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구현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2FDF9B-AA75-952C-8B83-9EF40BB5CD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95"/>
          <a:stretch/>
        </p:blipFill>
        <p:spPr>
          <a:xfrm>
            <a:off x="1215955" y="1473092"/>
            <a:ext cx="3648145" cy="1994679"/>
          </a:xfrm>
          <a:prstGeom prst="rect">
            <a:avLst/>
          </a:prstGeom>
          <a:ln>
            <a:solidFill>
              <a:srgbClr val="E3E3E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D6A279-489C-794B-8690-468D29FB2C45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16"/>
          <a:stretch/>
        </p:blipFill>
        <p:spPr>
          <a:xfrm>
            <a:off x="2168457" y="2949461"/>
            <a:ext cx="3648145" cy="1993853"/>
          </a:xfrm>
          <a:prstGeom prst="rect">
            <a:avLst/>
          </a:prstGeom>
          <a:ln>
            <a:solidFill>
              <a:srgbClr val="E3E3E3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6096000" y="1473092"/>
            <a:ext cx="56261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00000"/>
              </a:lnSpc>
              <a:spcBef>
                <a:spcPct val="0"/>
              </a:spcBef>
            </a:pP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[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메인 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]</a:t>
            </a:r>
          </a:p>
          <a:p>
            <a:pPr latinLnBrk="0">
              <a:lnSpc>
                <a:spcPct val="100000"/>
              </a:lnSpc>
              <a:spcBef>
                <a:spcPct val="0"/>
              </a:spcBef>
            </a:pP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  <a:p>
            <a:pPr marL="266700" indent="-266700" latinLnBrk="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화면 나누기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: flex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-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화면을 나누어 각각 다른 이미지로 설정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  <a:p>
            <a:pPr marL="266700" indent="-266700" latinLnBrk="0">
              <a:spcBef>
                <a:spcPct val="0"/>
              </a:spcBef>
              <a:buFont typeface="+mj-lt"/>
              <a:buAutoNum type="arabicPeriod"/>
            </a:pP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배경색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: 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clip-path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-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해당 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이미지 컨셉에 맞춰 배경색 설정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(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496AB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#A496AB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, 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3A29C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#E3A29C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)</a:t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- 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clip-path 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적용 후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가상 요소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(::before)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로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 이미지를 설정하여 일부만 보이게 함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 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  <a:p>
            <a:pPr marL="266700" indent="-266700" latinLnBrk="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배경 효과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: 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transition, </a:t>
            </a:r>
            <a:r>
              <a:rPr lang="en-US" altLang="ko-KR" sz="1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mouseenter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, 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add/remove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- 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마우스가 들어가면 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clip-path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가 걷어지면서 전체 이미지가 보일 수 있도록 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transition 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설정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-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반대쪽은 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clip-path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유지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-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마우스가 밖으로 나가면 마지막 화면 상태가 유지됨</a:t>
            </a: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F9AEEA-D51A-F488-B69E-82557BB248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25"/>
          <a:stretch/>
        </p:blipFill>
        <p:spPr>
          <a:xfrm>
            <a:off x="603637" y="5360491"/>
            <a:ext cx="5390766" cy="656654"/>
          </a:xfrm>
          <a:prstGeom prst="rect">
            <a:avLst/>
          </a:prstGeom>
          <a:ln>
            <a:solidFill>
              <a:srgbClr val="E3E3E3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6096000" y="5065571"/>
            <a:ext cx="56261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00000"/>
              </a:lnSpc>
              <a:spcBef>
                <a:spcPct val="0"/>
              </a:spcBef>
            </a:pP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[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하단 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]</a:t>
            </a:r>
          </a:p>
          <a:p>
            <a:pPr latinLnBrk="0">
              <a:lnSpc>
                <a:spcPct val="100000"/>
              </a:lnSpc>
              <a:spcBef>
                <a:spcPct val="0"/>
              </a:spcBef>
            </a:pP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  <a:p>
            <a:pPr marL="266700" indent="-266700" latinLnBrk="0">
              <a:spcBef>
                <a:spcPct val="0"/>
              </a:spcBef>
              <a:buFont typeface="+mj-lt"/>
              <a:buAutoNum type="arabicPeriod"/>
            </a:pP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링크 메뉴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: 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hover, 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underline, _blank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-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링크 메뉴에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마우스 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오버 시 해당 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li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에 밑줄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표시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/>
            </a:r>
            <a:b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-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클릭 시 해당되는 사이트들이 새 창으로 열리게 설정</a:t>
            </a: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37519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1215955" y="670767"/>
            <a:ext cx="97600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ko-KR" altLang="en-US" sz="25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구현 </a:t>
            </a:r>
            <a:r>
              <a:rPr lang="ko-KR" altLang="en-US" sz="2500" b="0" i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내용 </a:t>
            </a:r>
            <a:r>
              <a:rPr lang="en-US" altLang="ko-KR" sz="2500" b="0" i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– </a:t>
            </a:r>
            <a:r>
              <a:rPr lang="ko-KR" altLang="en-US" sz="2500" b="0" i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서브</a:t>
            </a:r>
            <a:r>
              <a:rPr lang="en-US" altLang="ko-KR" sz="2500" b="0" i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(</a:t>
            </a:r>
            <a:r>
              <a:rPr lang="ko-KR" altLang="en-US" sz="2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상품</a:t>
            </a:r>
            <a:r>
              <a:rPr lang="en-US" altLang="ko-KR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)</a:t>
            </a:r>
            <a:endParaRPr lang="ko-KR" altLang="en-US" sz="2500" b="0" i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91686B-0228-5EFE-74FB-A3481D2701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55" y="1437433"/>
            <a:ext cx="2701717" cy="4838700"/>
          </a:xfrm>
          <a:prstGeom prst="rect">
            <a:avLst/>
          </a:prstGeom>
          <a:ln>
            <a:solidFill>
              <a:srgbClr val="E3E3E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414403-6129-CA66-1358-16605DFF9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46" t="15108" r="914" b="30997"/>
          <a:stretch/>
        </p:blipFill>
        <p:spPr>
          <a:xfrm>
            <a:off x="3314699" y="3098800"/>
            <a:ext cx="2310493" cy="2844800"/>
          </a:xfrm>
          <a:prstGeom prst="rect">
            <a:avLst/>
          </a:prstGeom>
          <a:ln>
            <a:solidFill>
              <a:srgbClr val="E3E3E3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6096000" y="4814225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66700" indent="-266700" latinLnBrk="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4"/>
            </a:pP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상품 이미지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: hover, 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transition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-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마우스 오버 시 상품 착용 사진으로 변경</a:t>
            </a:r>
            <a:endParaRPr lang="en-US" altLang="ko-KR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6096000" y="1437433"/>
            <a:ext cx="56261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00000"/>
              </a:lnSpc>
              <a:spcBef>
                <a:spcPct val="0"/>
              </a:spcBef>
            </a:pP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[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메인 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]</a:t>
            </a:r>
          </a:p>
          <a:p>
            <a:pPr latinLnBrk="0">
              <a:lnSpc>
                <a:spcPct val="100000"/>
              </a:lnSpc>
              <a:spcBef>
                <a:spcPct val="0"/>
              </a:spcBef>
            </a:pP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  <a:p>
            <a:pPr marL="266700" indent="-266700" latinLnBrk="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화면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: flex, fixed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- </a:t>
            </a:r>
            <a:r>
              <a:rPr lang="ko-KR" altLang="en-US" sz="14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화면을 나누어 왼쪽은 상품 이미지</a:t>
            </a:r>
            <a:r>
              <a:rPr lang="en-US" altLang="ko-KR" sz="14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, </a:t>
            </a:r>
            <a:r>
              <a:rPr lang="ko-KR" altLang="en-US" sz="14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오른쪽은 상품 리스트로 구성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- </a:t>
            </a:r>
            <a:r>
              <a:rPr lang="en-US" altLang="ko-KR" sz="14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fixed </a:t>
            </a:r>
            <a:r>
              <a:rPr lang="ko-KR" altLang="en-US" sz="14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사용하여 이미지는 고정시키고 상품 리스트만 스크롤 적용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  <a:p>
            <a:pPr marL="266700" indent="-266700" latinLnBrk="0">
              <a:spcBef>
                <a:spcPct val="0"/>
              </a:spcBef>
              <a:buFont typeface="+mj-lt"/>
              <a:buAutoNum type="arabicPeriod"/>
            </a:pP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상품 메뉴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,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페이지 버튼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: hover, click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-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해당 메뉴 마우스 오버 및 클릭 시 폰트 색상 변경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</a:b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</a:endParaRPr>
          </a:p>
          <a:p>
            <a:pPr marL="266700" indent="-266700" latinLnBrk="0">
              <a:spcBef>
                <a:spcPct val="0"/>
              </a:spcBef>
              <a:buFont typeface="+mj-lt"/>
              <a:buAutoNum type="arabicPeriod"/>
            </a:pP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상품 리스트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: flex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/>
            </a:r>
            <a:b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</a:b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- flex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로 상품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리스트 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정렬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/>
            </a:r>
            <a:b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-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상품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 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이미지는 같은 형식으로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통일시킴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-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객체에 데이터 </a:t>
            </a:r>
            <a:r>
              <a:rPr lang="ko-KR" altLang="en-US" sz="15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셋업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-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페이지에서 해당 데이터를 이용하여 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for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문으로 데이터 바인딩</a:t>
            </a: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01160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1215955" y="670767"/>
            <a:ext cx="97600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구현 내용 </a:t>
            </a:r>
            <a:r>
              <a:rPr lang="en-US" altLang="ko-KR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– </a:t>
            </a: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서브</a:t>
            </a:r>
            <a:r>
              <a:rPr lang="en-US" altLang="ko-KR" sz="2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(magazine)</a:t>
            </a:r>
            <a:endParaRPr lang="ko-KR" altLang="en-US" sz="2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A5642E-C246-ABD5-B9BC-1DFD2BDF49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55" y="2228046"/>
            <a:ext cx="4638760" cy="2992644"/>
          </a:xfrm>
          <a:prstGeom prst="rect">
            <a:avLst/>
          </a:prstGeom>
          <a:ln>
            <a:solidFill>
              <a:srgbClr val="E3E3E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6096000" y="2228046"/>
            <a:ext cx="56261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[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상단 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]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  <a:p>
            <a:pPr marL="266700" indent="-2667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top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영역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: fixed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-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로고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,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햄버거 버튼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, </a:t>
            </a:r>
            <a:r>
              <a:rPr lang="en-US" altLang="ko-KR" sz="15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gnb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메뉴 고정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-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배경 이미지 색상에 맞춰 로고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,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폰트 색상 변경</a:t>
            </a: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  <a:p>
            <a:pPr marL="266700" indent="-2667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  <a:p>
            <a:pPr marL="266700" indent="-2667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ko-KR" sz="15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gnb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메뉴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: hover, underline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- </a:t>
            </a:r>
            <a:r>
              <a:rPr lang="en-US" altLang="ko-KR" sz="15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gnb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 li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메뉴에 마우스 오버 시 해당 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li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에 밑줄 표시</a:t>
            </a: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7954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1215955" y="670767"/>
            <a:ext cx="97600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구현 내용 </a:t>
            </a:r>
            <a:r>
              <a:rPr lang="en-US" altLang="ko-KR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– </a:t>
            </a: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서브</a:t>
            </a:r>
            <a:r>
              <a:rPr lang="en-US" altLang="ko-KR" sz="2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(magazine)</a:t>
            </a:r>
            <a:endParaRPr lang="ko-KR" altLang="en-US" sz="2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A5642E-C246-ABD5-B9BC-1DFD2BDF4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55" y="2228046"/>
            <a:ext cx="4638760" cy="2992644"/>
          </a:xfrm>
          <a:prstGeom prst="rect">
            <a:avLst/>
          </a:prstGeom>
          <a:ln>
            <a:solidFill>
              <a:srgbClr val="E3E3E3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6096000" y="2228046"/>
            <a:ext cx="56261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00000"/>
              </a:lnSpc>
              <a:spcBef>
                <a:spcPct val="0"/>
              </a:spcBef>
            </a:pP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[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메인 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]</a:t>
            </a:r>
          </a:p>
          <a:p>
            <a:pPr latinLnBrk="0">
              <a:lnSpc>
                <a:spcPct val="100000"/>
              </a:lnSpc>
              <a:spcBef>
                <a:spcPct val="0"/>
              </a:spcBef>
            </a:pP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  <a:p>
            <a:pPr marL="266700" indent="-266700" latinLnBrk="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이미지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: scale, brightness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- scale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사용하여 이미지 크기 조정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- brightness(45%)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로 이미지 밝기 조절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  <a:p>
            <a:pPr marL="266700" indent="-266700" latinLnBrk="0">
              <a:spcBef>
                <a:spcPct val="0"/>
              </a:spcBef>
              <a:buFont typeface="+mj-lt"/>
              <a:buAutoNum type="arabicPeriod"/>
            </a:pP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슬라이드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: drag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-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이미지를 드래그하면 왼쪽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/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오른쪽으로 이동해서 넘어감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-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모바일에도 적용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  <a:p>
            <a:pPr marL="266700" indent="-266700" latinLnBrk="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이동 버튼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: click</a:t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- </a:t>
            </a:r>
            <a:r>
              <a:rPr lang="ko-KR" altLang="en-US" sz="14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이동 버튼을 클릭하면 클릭한 방향으로 이미지가 이동해서 넘어감</a:t>
            </a:r>
            <a:endParaRPr lang="en-US" altLang="ko-KR" sz="14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376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1215955" y="670767"/>
            <a:ext cx="97600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2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향후 계획</a:t>
            </a:r>
            <a:endParaRPr lang="ko-KR" altLang="en-US" sz="2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6096000" y="1471929"/>
            <a:ext cx="5626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latinLnBrk="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15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리뷰페이지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: SNS </a:t>
            </a:r>
            <a:r>
              <a:rPr lang="ko-KR" altLang="en-US" sz="15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게시글처럼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 디자인 구성</a:t>
            </a: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955" y="1471929"/>
            <a:ext cx="4157323" cy="2996117"/>
          </a:xfrm>
          <a:prstGeom prst="rect">
            <a:avLst/>
          </a:prstGeom>
          <a:ln>
            <a:solidFill>
              <a:srgbClr val="E3E3E3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208" y="2360021"/>
            <a:ext cx="2570127" cy="3887806"/>
          </a:xfrm>
          <a:prstGeom prst="rect">
            <a:avLst/>
          </a:prstGeom>
          <a:ln>
            <a:solidFill>
              <a:srgbClr val="E3E3E3"/>
            </a:solidFill>
          </a:ln>
        </p:spPr>
      </p:pic>
    </p:spTree>
    <p:extLst>
      <p:ext uri="{BB962C8B-B14F-4D97-AF65-F5344CB8AC3E}">
        <p14:creationId xmlns:p14="http://schemas.microsoft.com/office/powerpoint/2010/main" val="308324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1215955" y="670767"/>
            <a:ext cx="97600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2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향후 계획</a:t>
            </a:r>
            <a:endParaRPr lang="ko-KR" altLang="en-US" sz="2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619" y="1453075"/>
            <a:ext cx="2918579" cy="4815128"/>
          </a:xfrm>
          <a:prstGeom prst="rect">
            <a:avLst/>
          </a:prstGeom>
          <a:ln>
            <a:solidFill>
              <a:srgbClr val="E3E3E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6096000" y="1471929"/>
            <a:ext cx="5626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latinLnBrk="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15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리뷰페이지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: SNS </a:t>
            </a:r>
            <a:r>
              <a:rPr lang="ko-KR" altLang="en-US" sz="15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게시글처럼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 디자인 구성</a:t>
            </a: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6096000" y="1921984"/>
            <a:ext cx="56261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3525" indent="-263525" latinLnBrk="0">
              <a:lnSpc>
                <a:spcPct val="100000"/>
              </a:lnSpc>
              <a:spcBef>
                <a:spcPct val="0"/>
              </a:spcBef>
              <a:buFont typeface="+mj-lt"/>
              <a:buAutoNum type="arabicPeriod" startAt="2"/>
            </a:pP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SNS </a:t>
            </a:r>
            <a:r>
              <a:rPr lang="ko-KR" altLang="en-US" sz="15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게시글처럼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1515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 디자인 구성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/>
            </a:r>
            <a:b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</a:b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- scale </a:t>
            </a:r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사용하여 이미지 크기 조정</a:t>
            </a:r>
            <a:endParaRPr lang="en-US" altLang="ko-KR" sz="15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7185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984E501-D427-A27B-9B66-5A8AD862F092}"/>
              </a:ext>
            </a:extLst>
          </p:cNvPr>
          <p:cNvSpPr txBox="1"/>
          <p:nvPr/>
        </p:nvSpPr>
        <p:spPr>
          <a:xfrm>
            <a:off x="152399" y="161331"/>
            <a:ext cx="1440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ko-KR" altLang="en-US" sz="1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Light" panose="020B0300000000000000" pitchFamily="34" charset="-128"/>
                <a:ea typeface="Spoqa Han Sans Neo Light" panose="020B0300000000000000" pitchFamily="34" charset="-128"/>
                <a:cs typeface="+mj-cs"/>
              </a:rPr>
              <a:t>프론트엔드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Light" panose="020B0300000000000000" pitchFamily="34" charset="-128"/>
                <a:ea typeface="Spoqa Han Sans Neo Light" panose="020B0300000000000000" pitchFamily="34" charset="-128"/>
                <a:cs typeface="+mj-cs"/>
              </a:rPr>
              <a:t> </a:t>
            </a:r>
            <a:r>
              <a:rPr lang="ko-KR" altLang="en-US" sz="1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Light" panose="020B0300000000000000" pitchFamily="34" charset="-128"/>
                <a:ea typeface="Spoqa Han Sans Neo Light" panose="020B0300000000000000" pitchFamily="34" charset="-128"/>
                <a:cs typeface="+mj-cs"/>
              </a:rPr>
              <a:t>웹개발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Spoqa Han Sans Neo Light" panose="020B0300000000000000" pitchFamily="34" charset="-128"/>
              <a:ea typeface="Spoqa Han Sans Neo Light" panose="020B0300000000000000" pitchFamily="34" charset="-128"/>
              <a:cs typeface="+mj-cs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Light" panose="020B0300000000000000" pitchFamily="34" charset="-128"/>
                <a:ea typeface="Spoqa Han Sans Neo Light" panose="020B0300000000000000" pitchFamily="34" charset="-128"/>
                <a:cs typeface="+mj-cs"/>
              </a:rPr>
              <a:t>포트폴리오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Spoqa Han Sans Neo Light" panose="020B0300000000000000" pitchFamily="34" charset="-128"/>
              <a:ea typeface="Spoqa Han Sans Neo Light" panose="020B0300000000000000" pitchFamily="34" charset="-128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5D6BF-7617-923B-4B23-82F6925E46B0}"/>
              </a:ext>
            </a:extLst>
          </p:cNvPr>
          <p:cNvSpPr txBox="1"/>
          <p:nvPr/>
        </p:nvSpPr>
        <p:spPr>
          <a:xfrm>
            <a:off x="10612581" y="6419670"/>
            <a:ext cx="14408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Light" panose="020B0300000000000000" pitchFamily="34" charset="-128"/>
                <a:ea typeface="Spoqa Han Sans Neo Light" panose="020B0300000000000000" pitchFamily="34" charset="-128"/>
                <a:cs typeface="+mj-cs"/>
              </a:rPr>
              <a:t>소다미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Spoqa Han Sans Neo Light" panose="020B0300000000000000" pitchFamily="34" charset="-128"/>
              <a:ea typeface="Spoqa Han Sans Neo Light" panose="020B0300000000000000" pitchFamily="34" charset="-128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A92C8-51A3-39E6-9164-73EE01AB4E0F}"/>
              </a:ext>
            </a:extLst>
          </p:cNvPr>
          <p:cNvSpPr txBox="1"/>
          <p:nvPr/>
        </p:nvSpPr>
        <p:spPr>
          <a:xfrm>
            <a:off x="3048000" y="2661258"/>
            <a:ext cx="6096000" cy="15354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ore-KR" sz="6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496AB"/>
                </a:solidFill>
                <a:latin typeface="Libre Baskerville" panose="02000000000000000000" pitchFamily="2" charset="0"/>
                <a:ea typeface="Hiragino Kaku Gothic StdN W8" panose="020B0800000000000000" pitchFamily="34" charset="-128"/>
                <a:cs typeface="Didot" panose="02000503000000020003" pitchFamily="2" charset="-79"/>
              </a:rPr>
              <a:t>T</a:t>
            </a:r>
            <a:r>
              <a:rPr lang="en-US" altLang="ko-Kore-KR" sz="6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Libre Baskerville" panose="02000000000000000000" pitchFamily="2" charset="0"/>
                <a:ea typeface="Hiragino Kaku Gothic StdN W8" panose="020B0800000000000000" pitchFamily="34" charset="-128"/>
                <a:cs typeface="Didot" panose="02000503000000020003" pitchFamily="2" charset="-79"/>
              </a:rPr>
              <a:t>ha</a:t>
            </a:r>
            <a:r>
              <a:rPr lang="en-US" altLang="ko-Kore-KR" sz="6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3A29C"/>
                </a:solidFill>
                <a:latin typeface="Libre Baskerville" panose="02000000000000000000" pitchFamily="2" charset="0"/>
                <a:ea typeface="Hiragino Kaku Gothic StdN W8" panose="020B0800000000000000" pitchFamily="34" charset="-128"/>
                <a:cs typeface="Didot" panose="02000503000000020003" pitchFamily="2" charset="-79"/>
              </a:rPr>
              <a:t>n</a:t>
            </a:r>
            <a:r>
              <a:rPr lang="en-US" altLang="ko-Kore-KR" sz="6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Libre Baskerville" panose="02000000000000000000" pitchFamily="2" charset="0"/>
                <a:ea typeface="Hiragino Kaku Gothic StdN W8" panose="020B0800000000000000" pitchFamily="34" charset="-128"/>
                <a:cs typeface="Didot" panose="02000503000000020003" pitchFamily="2" charset="-79"/>
              </a:rPr>
              <a:t>k</a:t>
            </a:r>
          </a:p>
          <a:p>
            <a:pPr algn="ctr">
              <a:lnSpc>
                <a:spcPct val="70000"/>
              </a:lnSpc>
            </a:pPr>
            <a:r>
              <a:rPr lang="en-US" altLang="ko-Kore-KR" sz="6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Libre Baskerville" panose="02000000000000000000" pitchFamily="2" charset="0"/>
                <a:ea typeface="Hiragino Kaku Gothic StdN W8" panose="020B0800000000000000" pitchFamily="34" charset="-128"/>
                <a:cs typeface="Didot" panose="02000503000000020003" pitchFamily="2" charset="-79"/>
              </a:rPr>
              <a:t>you</a:t>
            </a:r>
            <a:endParaRPr lang="ko-Kore-KR" altLang="en-US" sz="6500" b="1" dirty="0">
              <a:solidFill>
                <a:srgbClr val="E3A29C"/>
              </a:solidFill>
              <a:latin typeface="Libre Baskervil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148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1215955" y="670767"/>
            <a:ext cx="97600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ko-KR" altLang="en-US" sz="25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목차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593309" y="2063690"/>
            <a:ext cx="9005382" cy="2730620"/>
            <a:chOff x="2522847" y="2063690"/>
            <a:chExt cx="9005382" cy="273062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62EB6AC-1746-B5B9-213C-604C0DBA06AB}"/>
                </a:ext>
              </a:extLst>
            </p:cNvPr>
            <p:cNvGrpSpPr/>
            <p:nvPr/>
          </p:nvGrpSpPr>
          <p:grpSpPr>
            <a:xfrm>
              <a:off x="4273293" y="2063690"/>
              <a:ext cx="1800001" cy="2265310"/>
              <a:chOff x="5259434" y="2063690"/>
              <a:chExt cx="1800001" cy="2265310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4667B244-931B-703E-5891-60FB27C1A1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9434" y="2529000"/>
                <a:ext cx="1800000" cy="1800000"/>
              </a:xfrm>
              <a:prstGeom prst="ellipse">
                <a:avLst/>
              </a:prstGeom>
              <a:noFill/>
              <a:ln w="127000">
                <a:solidFill>
                  <a:srgbClr val="E3E3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E4BD55-1654-15D5-DB41-F27F7511DE76}"/>
                  </a:ext>
                </a:extLst>
              </p:cNvPr>
              <p:cNvSpPr txBox="1"/>
              <p:nvPr/>
            </p:nvSpPr>
            <p:spPr>
              <a:xfrm>
                <a:off x="5259434" y="2063690"/>
                <a:ext cx="1800001" cy="326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ko-KR" altLang="en-US" sz="15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999999"/>
                    </a:solidFill>
                    <a:latin typeface="Spoqa Han Sans Neo Regular" panose="020B0500000000000000" pitchFamily="34" charset="-128"/>
                    <a:ea typeface="Spoqa Han Sans Neo Regular" panose="020B0500000000000000" pitchFamily="34" charset="-128"/>
                    <a:cs typeface="+mj-cs"/>
                  </a:rPr>
                  <a:t>웹사이트 설계</a:t>
                </a:r>
                <a:endParaRPr lang="ko-KR" altLang="en-US" sz="1500" b="0" i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99999"/>
                  </a:solidFill>
                  <a:latin typeface="Spoqa Han Sans Neo Regular" panose="020B0500000000000000" pitchFamily="34" charset="-128"/>
                  <a:ea typeface="Spoqa Han Sans Neo Regular" panose="020B0500000000000000" pitchFamily="34" charset="-128"/>
                  <a:cs typeface="+mj-cs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E3240F9-CEB1-940B-FD2E-DD01F28F9941}"/>
                </a:ext>
              </a:extLst>
            </p:cNvPr>
            <p:cNvGrpSpPr/>
            <p:nvPr/>
          </p:nvGrpSpPr>
          <p:grpSpPr>
            <a:xfrm>
              <a:off x="6124573" y="2529000"/>
              <a:ext cx="1800001" cy="2265310"/>
              <a:chOff x="7010400" y="2529000"/>
              <a:chExt cx="1800001" cy="2265310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06F91B6-DA62-6956-4CAC-1727B603CC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10400" y="2529000"/>
                <a:ext cx="1800000" cy="1800000"/>
              </a:xfrm>
              <a:prstGeom prst="ellipse">
                <a:avLst/>
              </a:prstGeom>
              <a:noFill/>
              <a:ln w="127000">
                <a:solidFill>
                  <a:srgbClr val="E3E3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EA198C-C0CD-B634-7E86-D7906746429D}"/>
                  </a:ext>
                </a:extLst>
              </p:cNvPr>
              <p:cNvSpPr txBox="1"/>
              <p:nvPr/>
            </p:nvSpPr>
            <p:spPr>
              <a:xfrm>
                <a:off x="7010400" y="4467550"/>
                <a:ext cx="1800001" cy="326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ko-KR" altLang="en-US" sz="15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999999"/>
                    </a:solidFill>
                    <a:latin typeface="Spoqa Han Sans Neo Regular" panose="020B0500000000000000" pitchFamily="34" charset="-128"/>
                    <a:ea typeface="Spoqa Han Sans Neo Regular" panose="020B0500000000000000" pitchFamily="34" charset="-128"/>
                    <a:cs typeface="+mj-cs"/>
                  </a:rPr>
                  <a:t>구현 내용 </a:t>
                </a:r>
                <a:r>
                  <a:rPr lang="en-US" altLang="ko-KR" sz="15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999999"/>
                    </a:solidFill>
                    <a:latin typeface="Spoqa Han Sans Neo Regular" panose="020B0500000000000000" pitchFamily="34" charset="-128"/>
                    <a:ea typeface="Spoqa Han Sans Neo Regular" panose="020B0500000000000000" pitchFamily="34" charset="-128"/>
                    <a:cs typeface="+mj-cs"/>
                  </a:rPr>
                  <a:t>-</a:t>
                </a:r>
                <a:r>
                  <a:rPr lang="ko-KR" altLang="en-US" sz="15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999999"/>
                    </a:solidFill>
                    <a:latin typeface="Spoqa Han Sans Neo Regular" panose="020B0500000000000000" pitchFamily="34" charset="-128"/>
                    <a:ea typeface="Spoqa Han Sans Neo Regular" panose="020B0500000000000000" pitchFamily="34" charset="-128"/>
                    <a:cs typeface="+mj-cs"/>
                  </a:rPr>
                  <a:t> 메인</a:t>
                </a:r>
                <a:endParaRPr lang="ko-KR" altLang="en-US" sz="1500" b="0" i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99999"/>
                  </a:solidFill>
                  <a:latin typeface="Spoqa Han Sans Neo Regular" panose="020B0500000000000000" pitchFamily="34" charset="-128"/>
                  <a:ea typeface="Spoqa Han Sans Neo Regular" panose="020B0500000000000000" pitchFamily="34" charset="-128"/>
                  <a:cs typeface="+mj-cs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354749F-F46A-E7C1-49A4-D009BE3BBCB4}"/>
                </a:ext>
              </a:extLst>
            </p:cNvPr>
            <p:cNvGrpSpPr/>
            <p:nvPr/>
          </p:nvGrpSpPr>
          <p:grpSpPr>
            <a:xfrm>
              <a:off x="2522847" y="2529000"/>
              <a:ext cx="1800001" cy="2265310"/>
              <a:chOff x="3356240" y="2529000"/>
              <a:chExt cx="1800001" cy="2265310"/>
            </a:xfrm>
          </p:grpSpPr>
          <p:sp>
            <p:nvSpPr>
              <p:cNvPr id="8" name="눈물 방울 7">
                <a:extLst>
                  <a:ext uri="{FF2B5EF4-FFF2-40B4-BE49-F238E27FC236}">
                    <a16:creationId xmlns:a16="http://schemas.microsoft.com/office/drawing/2014/main" id="{B4DA46F5-4819-1801-B66D-761F28E027F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356241" y="2529000"/>
                <a:ext cx="1800000" cy="1800000"/>
              </a:xfrm>
              <a:prstGeom prst="teardrop">
                <a:avLst/>
              </a:prstGeom>
              <a:solidFill>
                <a:srgbClr val="A49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04FEB6-C6B8-8C70-5990-120C511D8688}"/>
                  </a:ext>
                </a:extLst>
              </p:cNvPr>
              <p:cNvSpPr txBox="1"/>
              <p:nvPr/>
            </p:nvSpPr>
            <p:spPr>
              <a:xfrm>
                <a:off x="3356240" y="4467550"/>
                <a:ext cx="1800001" cy="326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ko-KR" altLang="en-US" sz="15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999999"/>
                    </a:solidFill>
                    <a:latin typeface="Spoqa Han Sans Neo Regular" panose="020B0500000000000000" pitchFamily="34" charset="-128"/>
                    <a:ea typeface="Spoqa Han Sans Neo Regular" panose="020B0500000000000000" pitchFamily="34" charset="-128"/>
                    <a:cs typeface="+mj-cs"/>
                  </a:rPr>
                  <a:t>기존 사이트 분석</a:t>
                </a:r>
                <a:endParaRPr lang="ko-KR" altLang="en-US" sz="1500" b="0" i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99999"/>
                  </a:solidFill>
                  <a:latin typeface="Spoqa Han Sans Neo Regular" panose="020B0500000000000000" pitchFamily="34" charset="-128"/>
                  <a:ea typeface="Spoqa Han Sans Neo Regular" panose="020B0500000000000000" pitchFamily="34" charset="-128"/>
                  <a:cs typeface="+mj-cs"/>
                </a:endParaRPr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06F91B6-DA62-6956-4CAC-1727B603CC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75853" y="2529000"/>
              <a:ext cx="1800000" cy="1800000"/>
            </a:xfrm>
            <a:prstGeom prst="ellipse">
              <a:avLst/>
            </a:prstGeom>
            <a:noFill/>
            <a:ln w="127000">
              <a:solidFill>
                <a:srgbClr val="E3E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EA198C-C0CD-B634-7E86-D7906746429D}"/>
                </a:ext>
              </a:extLst>
            </p:cNvPr>
            <p:cNvSpPr txBox="1"/>
            <p:nvPr/>
          </p:nvSpPr>
          <p:spPr>
            <a:xfrm>
              <a:off x="7975853" y="2063690"/>
              <a:ext cx="1800001" cy="326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ko-KR" altLang="en-US" sz="1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99999"/>
                  </a:solidFill>
                  <a:latin typeface="Spoqa Han Sans Neo Regular" panose="020B0500000000000000" pitchFamily="34" charset="-128"/>
                  <a:ea typeface="Spoqa Han Sans Neo Regular" panose="020B0500000000000000" pitchFamily="34" charset="-128"/>
                  <a:cs typeface="+mj-cs"/>
                </a:rPr>
                <a:t>구현 내용 </a:t>
              </a:r>
              <a:r>
                <a:rPr lang="en-US" altLang="ko-KR" sz="1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99999"/>
                  </a:solidFill>
                  <a:latin typeface="Spoqa Han Sans Neo Regular" panose="020B0500000000000000" pitchFamily="34" charset="-128"/>
                  <a:ea typeface="Spoqa Han Sans Neo Regular" panose="020B0500000000000000" pitchFamily="34" charset="-128"/>
                  <a:cs typeface="+mj-cs"/>
                </a:rPr>
                <a:t>-</a:t>
              </a:r>
              <a:r>
                <a:rPr lang="ko-KR" altLang="en-US" sz="1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99999"/>
                  </a:solidFill>
                  <a:latin typeface="Spoqa Han Sans Neo Regular" panose="020B0500000000000000" pitchFamily="34" charset="-128"/>
                  <a:ea typeface="Spoqa Han Sans Neo Regular" panose="020B0500000000000000" pitchFamily="34" charset="-128"/>
                  <a:cs typeface="+mj-cs"/>
                </a:rPr>
                <a:t> </a:t>
              </a:r>
              <a:r>
                <a:rPr lang="ko-KR" altLang="en-US" sz="15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99999"/>
                  </a:solidFill>
                  <a:latin typeface="Spoqa Han Sans Neo Regular" panose="020B0500000000000000" pitchFamily="34" charset="-128"/>
                  <a:ea typeface="Spoqa Han Sans Neo Regular" panose="020B0500000000000000" pitchFamily="34" charset="-128"/>
                  <a:cs typeface="+mj-cs"/>
                </a:rPr>
                <a:t>서브</a:t>
              </a:r>
              <a:endParaRPr lang="ko-KR" altLang="en-US" sz="15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9C34312-C4F9-E47A-4708-EC7F8471B2CA}"/>
                </a:ext>
              </a:extLst>
            </p:cNvPr>
            <p:cNvGrpSpPr/>
            <p:nvPr/>
          </p:nvGrpSpPr>
          <p:grpSpPr>
            <a:xfrm>
              <a:off x="9728228" y="2529000"/>
              <a:ext cx="1800001" cy="2261715"/>
              <a:chOff x="10822645" y="2529000"/>
              <a:chExt cx="1800001" cy="226171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93AFF9-DEA0-5FA7-AC9A-F02F9AA2948F}"/>
                  </a:ext>
                </a:extLst>
              </p:cNvPr>
              <p:cNvSpPr txBox="1"/>
              <p:nvPr/>
            </p:nvSpPr>
            <p:spPr>
              <a:xfrm>
                <a:off x="10822645" y="4467550"/>
                <a:ext cx="1800001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ko-KR" altLang="en-US" sz="1500" b="0" i="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999999"/>
                    </a:solidFill>
                    <a:latin typeface="Spoqa Han Sans Neo Regular" panose="020B0500000000000000" pitchFamily="34" charset="-128"/>
                    <a:ea typeface="Spoqa Han Sans Neo Regular" panose="020B0500000000000000" pitchFamily="34" charset="-128"/>
                    <a:cs typeface="+mj-cs"/>
                  </a:rPr>
                  <a:t>향후 계획</a:t>
                </a:r>
                <a:endParaRPr lang="en-US" altLang="ko-KR" sz="1500" b="0" i="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99999"/>
                  </a:solidFill>
                  <a:latin typeface="Spoqa Han Sans Neo Regular" panose="020B0500000000000000" pitchFamily="34" charset="-128"/>
                  <a:ea typeface="Spoqa Han Sans Neo Regular" panose="020B0500000000000000" pitchFamily="34" charset="-128"/>
                  <a:cs typeface="+mj-cs"/>
                </a:endParaRPr>
              </a:p>
            </p:txBody>
          </p:sp>
          <p:sp>
            <p:nvSpPr>
              <p:cNvPr id="9" name="눈물 방울 8">
                <a:extLst>
                  <a:ext uri="{FF2B5EF4-FFF2-40B4-BE49-F238E27FC236}">
                    <a16:creationId xmlns:a16="http://schemas.microsoft.com/office/drawing/2014/main" id="{F26B8EDB-13CF-C93E-8AD1-F8650919FD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22645" y="2529000"/>
                <a:ext cx="1800000" cy="1800000"/>
              </a:xfrm>
              <a:prstGeom prst="teardrop">
                <a:avLst/>
              </a:prstGeom>
              <a:solidFill>
                <a:srgbClr val="E3A2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2773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1215955" y="670767"/>
            <a:ext cx="97600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ko-KR" altLang="en-US" sz="25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기존 사이트 분석</a:t>
            </a:r>
            <a:r>
              <a:rPr lang="en-US" altLang="ko-KR" sz="25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 – </a:t>
            </a: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메인 페이지</a:t>
            </a:r>
            <a:endParaRPr lang="ko-KR" altLang="en-US" sz="2500" b="0" i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AB6CDD1-4FD5-4CB3-75A2-7E4A6C5902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85"/>
          <a:stretch/>
        </p:blipFill>
        <p:spPr>
          <a:xfrm>
            <a:off x="1925940" y="1582577"/>
            <a:ext cx="2443317" cy="4498536"/>
          </a:xfrm>
          <a:prstGeom prst="rect">
            <a:avLst/>
          </a:prstGeom>
          <a:ln>
            <a:solidFill>
              <a:srgbClr val="E3E3E3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4772DD7-EA53-E640-54CB-A71CB3D8688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07"/>
          <a:stretch/>
        </p:blipFill>
        <p:spPr>
          <a:xfrm>
            <a:off x="7843683" y="1578047"/>
            <a:ext cx="2443317" cy="4507597"/>
          </a:xfrm>
          <a:prstGeom prst="rect">
            <a:avLst/>
          </a:prstGeom>
          <a:ln>
            <a:solidFill>
              <a:srgbClr val="E3E3E3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F01FC38-9700-AA5B-964B-2061E7427A1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5" b="27778"/>
          <a:stretch/>
        </p:blipFill>
        <p:spPr>
          <a:xfrm>
            <a:off x="4884812" y="1578047"/>
            <a:ext cx="2443317" cy="4507597"/>
          </a:xfrm>
          <a:prstGeom prst="rect">
            <a:avLst/>
          </a:prstGeom>
          <a:ln>
            <a:solidFill>
              <a:srgbClr val="E3E3E3"/>
            </a:solidFill>
          </a:ln>
        </p:spPr>
      </p:pic>
    </p:spTree>
    <p:extLst>
      <p:ext uri="{BB962C8B-B14F-4D97-AF65-F5344CB8AC3E}">
        <p14:creationId xmlns:p14="http://schemas.microsoft.com/office/powerpoint/2010/main" val="3883311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FCB0FB1-80C9-383F-9E27-5F882DD34017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07"/>
          <a:stretch/>
        </p:blipFill>
        <p:spPr>
          <a:xfrm>
            <a:off x="7843683" y="1578047"/>
            <a:ext cx="2443317" cy="4507597"/>
          </a:xfrm>
          <a:prstGeom prst="rect">
            <a:avLst/>
          </a:prstGeom>
          <a:ln>
            <a:solidFill>
              <a:srgbClr val="E3E3E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1215955" y="670767"/>
            <a:ext cx="97600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ko-KR" altLang="en-US" sz="25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기존 사이트 분석</a:t>
            </a:r>
            <a:r>
              <a:rPr lang="en-US" altLang="ko-KR" sz="25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 – </a:t>
            </a: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메인 페이지</a:t>
            </a:r>
            <a:endParaRPr lang="ko-KR" altLang="en-US" sz="2500" b="0" i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744A99-0096-B6AD-1FFD-F67A7DF348FF}"/>
              </a:ext>
            </a:extLst>
          </p:cNvPr>
          <p:cNvSpPr/>
          <p:nvPr/>
        </p:nvSpPr>
        <p:spPr>
          <a:xfrm>
            <a:off x="467591" y="443346"/>
            <a:ext cx="11256818" cy="59713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C59517A-7072-B854-C55A-63E7943D2B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85"/>
          <a:stretch/>
        </p:blipFill>
        <p:spPr>
          <a:xfrm>
            <a:off x="1925940" y="1582577"/>
            <a:ext cx="2443317" cy="4498536"/>
          </a:xfrm>
          <a:prstGeom prst="rect">
            <a:avLst/>
          </a:prstGeom>
          <a:ln>
            <a:solidFill>
              <a:srgbClr val="E3E3E3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12765F-AD53-C77D-D970-A6D47AA3088A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5" b="27778"/>
          <a:stretch/>
        </p:blipFill>
        <p:spPr>
          <a:xfrm>
            <a:off x="4884812" y="1578047"/>
            <a:ext cx="2443317" cy="4507597"/>
          </a:xfrm>
          <a:prstGeom prst="rect">
            <a:avLst/>
          </a:prstGeom>
          <a:ln>
            <a:solidFill>
              <a:srgbClr val="E3E3E3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C22EA246-E13D-5886-C110-4D91869D86EB}"/>
              </a:ext>
            </a:extLst>
          </p:cNvPr>
          <p:cNvSpPr>
            <a:spLocks noChangeAspect="1"/>
          </p:cNvSpPr>
          <p:nvPr/>
        </p:nvSpPr>
        <p:spPr>
          <a:xfrm>
            <a:off x="1715124" y="2189080"/>
            <a:ext cx="5807282" cy="3184316"/>
          </a:xfrm>
          <a:prstGeom prst="ellipse">
            <a:avLst/>
          </a:prstGeom>
          <a:noFill/>
          <a:ln w="76200">
            <a:solidFill>
              <a:srgbClr val="A496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2ABF29-D931-C523-B52E-9FAAD2BDDA5D}"/>
              </a:ext>
            </a:extLst>
          </p:cNvPr>
          <p:cNvSpPr txBox="1"/>
          <p:nvPr/>
        </p:nvSpPr>
        <p:spPr>
          <a:xfrm>
            <a:off x="7157402" y="4443225"/>
            <a:ext cx="4727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한 페이지에 많은 내용이 담겨있어 복잡하고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,</a:t>
            </a:r>
          </a:p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내용이 눈에 잘 들어오지 않음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17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1215955" y="670767"/>
            <a:ext cx="97600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ko-KR" altLang="en-US" sz="25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기존 사이트 분석</a:t>
            </a:r>
            <a:r>
              <a:rPr lang="en-US" altLang="ko-KR" sz="25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 – </a:t>
            </a: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메인 페이지</a:t>
            </a:r>
            <a:endParaRPr lang="ko-KR" altLang="en-US" sz="2500" b="0" i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C59517A-7072-B854-C55A-63E7943D2B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85"/>
          <a:stretch/>
        </p:blipFill>
        <p:spPr>
          <a:xfrm>
            <a:off x="1925940" y="1582577"/>
            <a:ext cx="2443317" cy="4498536"/>
          </a:xfrm>
          <a:prstGeom prst="rect">
            <a:avLst/>
          </a:prstGeom>
          <a:ln>
            <a:solidFill>
              <a:srgbClr val="E3E3E3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12765F-AD53-C77D-D970-A6D47AA3088A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5" b="27778"/>
          <a:stretch/>
        </p:blipFill>
        <p:spPr>
          <a:xfrm>
            <a:off x="4884812" y="1578047"/>
            <a:ext cx="2443317" cy="4507597"/>
          </a:xfrm>
          <a:prstGeom prst="rect">
            <a:avLst/>
          </a:prstGeom>
          <a:ln>
            <a:solidFill>
              <a:srgbClr val="E3E3E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1910552-4DA8-FAF6-3ECD-6ABBDA2FAFD6}"/>
              </a:ext>
            </a:extLst>
          </p:cNvPr>
          <p:cNvSpPr/>
          <p:nvPr/>
        </p:nvSpPr>
        <p:spPr>
          <a:xfrm>
            <a:off x="467591" y="443346"/>
            <a:ext cx="11256818" cy="59713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CB0FB1-80C9-383F-9E27-5F882DD34017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07"/>
          <a:stretch/>
        </p:blipFill>
        <p:spPr>
          <a:xfrm>
            <a:off x="7843683" y="1578047"/>
            <a:ext cx="2443317" cy="4507597"/>
          </a:xfrm>
          <a:prstGeom prst="rect">
            <a:avLst/>
          </a:prstGeom>
          <a:ln>
            <a:solidFill>
              <a:srgbClr val="E3E3E3"/>
            </a:solidFill>
          </a:ln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9CB8FC0-C237-C2A1-7CA3-21865DAA0CA3}"/>
              </a:ext>
            </a:extLst>
          </p:cNvPr>
          <p:cNvSpPr>
            <a:spLocks noChangeAspect="1"/>
          </p:cNvSpPr>
          <p:nvPr/>
        </p:nvSpPr>
        <p:spPr>
          <a:xfrm>
            <a:off x="7513020" y="3145508"/>
            <a:ext cx="3104642" cy="3104642"/>
          </a:xfrm>
          <a:prstGeom prst="ellipse">
            <a:avLst/>
          </a:prstGeom>
          <a:noFill/>
          <a:ln w="76200">
            <a:solidFill>
              <a:srgbClr val="E3A29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B700C-2954-77B0-0A95-07415DF2AAA5}"/>
              </a:ext>
            </a:extLst>
          </p:cNvPr>
          <p:cNvSpPr txBox="1"/>
          <p:nvPr/>
        </p:nvSpPr>
        <p:spPr>
          <a:xfrm>
            <a:off x="3239492" y="3706625"/>
            <a:ext cx="47276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하단 영역에도 불필요한 내용이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많이 들어가 있으며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,</a:t>
            </a:r>
          </a:p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GNB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메뉴와 중복된 내용이 있음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455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1215955" y="670767"/>
            <a:ext cx="97600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ko-KR" altLang="en-US" sz="25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기존 사이트 분석</a:t>
            </a:r>
            <a:r>
              <a:rPr lang="en-US" altLang="ko-KR" sz="25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 – </a:t>
            </a: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서브 페이지</a:t>
            </a:r>
            <a:endParaRPr lang="ko-KR" altLang="en-US" sz="2500" b="0" i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C1A3B0-F73F-0B4C-0721-DD1647DFC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52"/>
          <a:stretch/>
        </p:blipFill>
        <p:spPr>
          <a:xfrm>
            <a:off x="1780733" y="2291399"/>
            <a:ext cx="4385116" cy="2554601"/>
          </a:xfrm>
          <a:prstGeom prst="rect">
            <a:avLst/>
          </a:prstGeom>
          <a:ln>
            <a:solidFill>
              <a:srgbClr val="E3E3E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4AFDC6-C7D7-69D0-2171-1251EE7754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18" b="28519"/>
          <a:stretch/>
        </p:blipFill>
        <p:spPr>
          <a:xfrm>
            <a:off x="6724651" y="1626953"/>
            <a:ext cx="3686617" cy="4449997"/>
          </a:xfrm>
          <a:prstGeom prst="rect">
            <a:avLst/>
          </a:prstGeom>
          <a:ln>
            <a:solidFill>
              <a:srgbClr val="E3E3E3"/>
            </a:solidFill>
          </a:ln>
        </p:spPr>
      </p:pic>
    </p:spTree>
    <p:extLst>
      <p:ext uri="{BB962C8B-B14F-4D97-AF65-F5344CB8AC3E}">
        <p14:creationId xmlns:p14="http://schemas.microsoft.com/office/powerpoint/2010/main" val="3965035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1215955" y="670767"/>
            <a:ext cx="97600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ko-KR" altLang="en-US" sz="25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기존 사이트 분석</a:t>
            </a:r>
            <a:r>
              <a:rPr lang="en-US" altLang="ko-KR" sz="25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 – </a:t>
            </a: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서브 페이지</a:t>
            </a:r>
            <a:endParaRPr lang="ko-KR" altLang="en-US" sz="2500" b="0" i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4AFDC6-C7D7-69D0-2171-1251EE7754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18" b="28519"/>
          <a:stretch/>
        </p:blipFill>
        <p:spPr>
          <a:xfrm>
            <a:off x="6724651" y="1626953"/>
            <a:ext cx="3686617" cy="4449997"/>
          </a:xfrm>
          <a:prstGeom prst="rect">
            <a:avLst/>
          </a:prstGeom>
          <a:ln>
            <a:solidFill>
              <a:srgbClr val="E3E3E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8EB887-3FB6-A3FB-EC76-D7C8ED1B4A12}"/>
              </a:ext>
            </a:extLst>
          </p:cNvPr>
          <p:cNvSpPr/>
          <p:nvPr/>
        </p:nvSpPr>
        <p:spPr>
          <a:xfrm>
            <a:off x="467591" y="443346"/>
            <a:ext cx="11256818" cy="59713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EDFD22-6CF8-B5DB-FBC0-F583445303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52"/>
          <a:stretch/>
        </p:blipFill>
        <p:spPr>
          <a:xfrm>
            <a:off x="1780733" y="2291399"/>
            <a:ext cx="4385116" cy="2554601"/>
          </a:xfrm>
          <a:prstGeom prst="rect">
            <a:avLst/>
          </a:prstGeom>
          <a:ln>
            <a:solidFill>
              <a:srgbClr val="E3E3E3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7D8636D-41C8-8639-AA1C-03A34D85094C}"/>
              </a:ext>
            </a:extLst>
          </p:cNvPr>
          <p:cNvSpPr>
            <a:spLocks noChangeAspect="1"/>
          </p:cNvSpPr>
          <p:nvPr/>
        </p:nvSpPr>
        <p:spPr>
          <a:xfrm>
            <a:off x="2175187" y="4254500"/>
            <a:ext cx="3596208" cy="812800"/>
          </a:xfrm>
          <a:prstGeom prst="ellipse">
            <a:avLst/>
          </a:prstGeom>
          <a:noFill/>
          <a:ln w="76200">
            <a:solidFill>
              <a:srgbClr val="A496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096FF-1A24-B8D8-D110-89A2A40BFDAA}"/>
              </a:ext>
            </a:extLst>
          </p:cNvPr>
          <p:cNvSpPr txBox="1"/>
          <p:nvPr/>
        </p:nvSpPr>
        <p:spPr>
          <a:xfrm>
            <a:off x="4064143" y="5051487"/>
            <a:ext cx="4727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메뉴가 너무 많음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8163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1215955" y="670767"/>
            <a:ext cx="97600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ko-KR" altLang="en-US" sz="25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기존 사이트 분석</a:t>
            </a:r>
            <a:r>
              <a:rPr lang="en-US" altLang="ko-KR" sz="25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 – </a:t>
            </a: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서브 페이지</a:t>
            </a:r>
            <a:endParaRPr lang="ko-KR" altLang="en-US" sz="2500" b="0" i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99999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C1A3B0-F73F-0B4C-0721-DD1647DFC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52"/>
          <a:stretch/>
        </p:blipFill>
        <p:spPr>
          <a:xfrm>
            <a:off x="1780733" y="2291399"/>
            <a:ext cx="4385116" cy="2554601"/>
          </a:xfrm>
          <a:prstGeom prst="rect">
            <a:avLst/>
          </a:prstGeom>
          <a:ln>
            <a:solidFill>
              <a:srgbClr val="E3E3E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633FA9A-67B1-F709-EC03-F0CF370BF280}"/>
              </a:ext>
            </a:extLst>
          </p:cNvPr>
          <p:cNvSpPr/>
          <p:nvPr/>
        </p:nvSpPr>
        <p:spPr>
          <a:xfrm>
            <a:off x="467591" y="443346"/>
            <a:ext cx="11256818" cy="59713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6CF854-13AD-2032-0BA1-9DACAAC8FC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18" b="28519"/>
          <a:stretch/>
        </p:blipFill>
        <p:spPr>
          <a:xfrm>
            <a:off x="6724651" y="1626953"/>
            <a:ext cx="3686617" cy="4449997"/>
          </a:xfrm>
          <a:prstGeom prst="rect">
            <a:avLst/>
          </a:prstGeom>
          <a:ln>
            <a:solidFill>
              <a:srgbClr val="E3E3E3"/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3396DA2-35B3-579E-B5EA-411E1DADF765}"/>
              </a:ext>
            </a:extLst>
          </p:cNvPr>
          <p:cNvSpPr>
            <a:spLocks noChangeAspect="1"/>
          </p:cNvSpPr>
          <p:nvPr/>
        </p:nvSpPr>
        <p:spPr>
          <a:xfrm>
            <a:off x="6413500" y="1538052"/>
            <a:ext cx="4279900" cy="4646847"/>
          </a:xfrm>
          <a:prstGeom prst="ellipse">
            <a:avLst/>
          </a:prstGeom>
          <a:noFill/>
          <a:ln w="76200">
            <a:solidFill>
              <a:srgbClr val="E3A29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48DE2E-F0FA-BA13-9459-6F6319671212}"/>
              </a:ext>
            </a:extLst>
          </p:cNvPr>
          <p:cNvSpPr txBox="1"/>
          <p:nvPr/>
        </p:nvSpPr>
        <p:spPr>
          <a:xfrm>
            <a:off x="2415419" y="2061643"/>
            <a:ext cx="4727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상품 사진에 통일감이 없어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상품의 디자인을 비교하기가 불편함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Spoqa Han Sans Neo Regular" panose="020B0500000000000000" pitchFamily="34" charset="-128"/>
              <a:ea typeface="Spoqa Han Sans Neo Regular" panose="020B05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635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6EB56A-C9A1-71D5-3779-6BCE5183FBFA}"/>
              </a:ext>
            </a:extLst>
          </p:cNvPr>
          <p:cNvSpPr txBox="1"/>
          <p:nvPr/>
        </p:nvSpPr>
        <p:spPr>
          <a:xfrm>
            <a:off x="1215955" y="670767"/>
            <a:ext cx="97600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ko-KR" altLang="en-US" sz="25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99999"/>
                </a:solidFill>
                <a:latin typeface="Spoqa Han Sans Neo Regular" panose="020B0500000000000000" pitchFamily="34" charset="-128"/>
                <a:ea typeface="Spoqa Han Sans Neo Regular" panose="020B0500000000000000" pitchFamily="34" charset="-128"/>
                <a:cs typeface="+mj-cs"/>
              </a:rPr>
              <a:t>웹사이트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9CE9D7-3B5A-739A-A52E-90A42F029F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25926"/>
          <a:stretch/>
        </p:blipFill>
        <p:spPr>
          <a:xfrm>
            <a:off x="1395977" y="1387967"/>
            <a:ext cx="2937184" cy="4911795"/>
          </a:xfrm>
          <a:prstGeom prst="rect">
            <a:avLst/>
          </a:prstGeom>
          <a:ln>
            <a:solidFill>
              <a:srgbClr val="E3E3E3"/>
            </a:solidFill>
          </a:ln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560F5776-9F1D-69F0-75A9-CE1F3CCB16E1}"/>
              </a:ext>
            </a:extLst>
          </p:cNvPr>
          <p:cNvGrpSpPr/>
          <p:nvPr/>
        </p:nvGrpSpPr>
        <p:grpSpPr>
          <a:xfrm>
            <a:off x="5569336" y="1642482"/>
            <a:ext cx="1991244" cy="4298239"/>
            <a:chOff x="4467317" y="1387967"/>
            <a:chExt cx="2390400" cy="5159847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EB9297D1-CC9E-F8EE-7E02-2658ED2FF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082"/>
            <a:stretch/>
          </p:blipFill>
          <p:spPr>
            <a:xfrm>
              <a:off x="4467317" y="4900977"/>
              <a:ext cx="2390400" cy="1646837"/>
            </a:xfrm>
            <a:prstGeom prst="rect">
              <a:avLst/>
            </a:prstGeom>
            <a:ln>
              <a:solidFill>
                <a:srgbClr val="E3E3E3"/>
              </a:solidFill>
            </a:ln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5B9B04E-F37C-7F39-2262-BB0D3BD94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7613" y="1387967"/>
              <a:ext cx="2389809" cy="3540900"/>
            </a:xfrm>
            <a:prstGeom prst="rect">
              <a:avLst/>
            </a:prstGeom>
            <a:ln>
              <a:solidFill>
                <a:srgbClr val="E3E3E3"/>
              </a:solidFill>
            </a:ln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FB8E7E9-64F7-48E8-D9DF-5D0669E68B69}"/>
              </a:ext>
            </a:extLst>
          </p:cNvPr>
          <p:cNvGrpSpPr/>
          <p:nvPr/>
        </p:nvGrpSpPr>
        <p:grpSpPr>
          <a:xfrm>
            <a:off x="7935040" y="1387967"/>
            <a:ext cx="2765546" cy="4981916"/>
            <a:chOff x="7592139" y="549000"/>
            <a:chExt cx="3231271" cy="5820883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309828C-7A8B-0434-97E3-A690ECC46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2139" y="3489883"/>
              <a:ext cx="922092" cy="2880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635A7ED-AE49-0F5E-8B43-104B653F3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1318" y="3489883"/>
              <a:ext cx="922092" cy="2880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2235FCA-7073-A319-6205-4AF486B9C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6729" y="549000"/>
              <a:ext cx="922092" cy="28800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05F0260-131F-A22C-F261-F50D70F29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1318" y="549000"/>
              <a:ext cx="922092" cy="288000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CBF7B399-E80B-D249-226E-D7FE3F900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6729" y="3489883"/>
              <a:ext cx="922092" cy="288000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C4ADD8E-FF2E-1C24-0B2E-9AD5DD1A8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2139" y="549000"/>
              <a:ext cx="922092" cy="2880000"/>
            </a:xfrm>
            <a:prstGeom prst="rect">
              <a:avLst/>
            </a:prstGeom>
          </p:spPr>
        </p:pic>
      </p:grpSp>
      <p:cxnSp>
        <p:nvCxnSpPr>
          <p:cNvPr id="56" name="꺾인 연결선[E] 55">
            <a:extLst>
              <a:ext uri="{FF2B5EF4-FFF2-40B4-BE49-F238E27FC236}">
                <a16:creationId xmlns:a16="http://schemas.microsoft.com/office/drawing/2014/main" id="{A61DF574-3BE6-7BB7-70B0-291DC500F648}"/>
              </a:ext>
            </a:extLst>
          </p:cNvPr>
          <p:cNvCxnSpPr>
            <a:cxnSpLocks/>
          </p:cNvCxnSpPr>
          <p:nvPr/>
        </p:nvCxnSpPr>
        <p:spPr>
          <a:xfrm flipV="1">
            <a:off x="2193597" y="3276600"/>
            <a:ext cx="3280103" cy="2552700"/>
          </a:xfrm>
          <a:prstGeom prst="bentConnector3">
            <a:avLst>
              <a:gd name="adj1" fmla="val 76328"/>
            </a:avLst>
          </a:prstGeom>
          <a:ln w="6350">
            <a:solidFill>
              <a:srgbClr val="A496AB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602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438</TotalTime>
  <Words>250</Words>
  <Application>Microsoft Office PowerPoint</Application>
  <PresentationFormat>와이드스크린</PresentationFormat>
  <Paragraphs>80</Paragraphs>
  <Slides>17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Didot</vt:lpstr>
      <vt:lpstr>맑은 고딕</vt:lpstr>
      <vt:lpstr>Libre Baskerville</vt:lpstr>
      <vt:lpstr>Hiragino Kaku Gothic StdN W8</vt:lpstr>
      <vt:lpstr>Arial</vt:lpstr>
      <vt:lpstr>Spoqa Han Sans Neo Light</vt:lpstr>
      <vt:lpstr>Spoqa Han Sans Neo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1차 프로젝트</dc:title>
  <dc:creator>user</dc:creator>
  <cp:lastModifiedBy>user</cp:lastModifiedBy>
  <cp:revision>29</cp:revision>
  <dcterms:created xsi:type="dcterms:W3CDTF">2023-04-03T07:57:04Z</dcterms:created>
  <dcterms:modified xsi:type="dcterms:W3CDTF">2023-04-04T05:36:50Z</dcterms:modified>
</cp:coreProperties>
</file>